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3" r:id="rId2"/>
  </p:sldMasterIdLst>
  <p:notesMasterIdLst>
    <p:notesMasterId r:id="rId28"/>
  </p:notesMasterIdLst>
  <p:sldIdLst>
    <p:sldId id="256" r:id="rId3"/>
    <p:sldId id="263" r:id="rId4"/>
    <p:sldId id="269" r:id="rId5"/>
    <p:sldId id="260" r:id="rId6"/>
    <p:sldId id="271" r:id="rId7"/>
    <p:sldId id="279" r:id="rId8"/>
    <p:sldId id="303" r:id="rId9"/>
    <p:sldId id="304" r:id="rId10"/>
    <p:sldId id="270" r:id="rId11"/>
    <p:sldId id="284" r:id="rId12"/>
    <p:sldId id="285" r:id="rId13"/>
    <p:sldId id="268" r:id="rId14"/>
    <p:sldId id="266" r:id="rId15"/>
    <p:sldId id="267" r:id="rId16"/>
    <p:sldId id="294" r:id="rId17"/>
    <p:sldId id="292" r:id="rId18"/>
    <p:sldId id="299" r:id="rId19"/>
    <p:sldId id="305" r:id="rId20"/>
    <p:sldId id="287" r:id="rId21"/>
    <p:sldId id="298" r:id="rId22"/>
    <p:sldId id="288" r:id="rId23"/>
    <p:sldId id="297" r:id="rId24"/>
    <p:sldId id="293" r:id="rId25"/>
    <p:sldId id="301" r:id="rId26"/>
    <p:sldId id="258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ka Miosoti Faura Arellano" initials="EMFA" lastIdx="1" clrIdx="0">
    <p:extLst>
      <p:ext uri="{19B8F6BF-5375-455C-9EA6-DF929625EA0E}">
        <p15:presenceInfo xmlns:p15="http://schemas.microsoft.com/office/powerpoint/2012/main" userId="S::erika.faura@upb.edu.co::a63255bb-12e4-426d-8144-11d90b8994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739C"/>
    <a:srgbClr val="E83566"/>
    <a:srgbClr val="F49AB2"/>
    <a:srgbClr val="000000"/>
    <a:srgbClr val="4B252D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84054" autoAdjust="0"/>
  </p:normalViewPr>
  <p:slideViewPr>
    <p:cSldViewPr snapToGrid="0" snapToObjects="1">
      <p:cViewPr varScale="1">
        <p:scale>
          <a:sx n="90" d="100"/>
          <a:sy n="90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0DDBF-CF47-4D6A-AD91-E78D5CECCC5D}" type="datetimeFigureOut">
              <a:rPr lang="es-CO" smtClean="0"/>
              <a:t>29/07/2021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49104-D519-4FA1-93EF-F40127862A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556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49104-D519-4FA1-93EF-F40127862A9C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676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49104-D519-4FA1-93EF-F40127862A9C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0749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42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4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87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26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18E0AB5B-7A73-DD44-884D-B699A8A414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BB282DA-CCF1-D140-B2FA-CEC168B08987}"/>
              </a:ext>
            </a:extLst>
          </p:cNvPr>
          <p:cNvSpPr/>
          <p:nvPr userDrawn="1"/>
        </p:nvSpPr>
        <p:spPr>
          <a:xfrm>
            <a:off x="10569388" y="282388"/>
            <a:ext cx="941294" cy="99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75A19F4-9079-214C-9BFD-057918C60EC0}"/>
              </a:ext>
            </a:extLst>
          </p:cNvPr>
          <p:cNvSpPr/>
          <p:nvPr userDrawn="1"/>
        </p:nvSpPr>
        <p:spPr>
          <a:xfrm>
            <a:off x="0" y="5989320"/>
            <a:ext cx="811530" cy="868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8544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781F4FA-D5CE-E64C-BB83-EAF059064D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B9CDCC7-69A8-494D-AAC6-C3A59684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1497239"/>
            <a:ext cx="104285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09C968-E2E6-554F-BC73-1574E036C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285" y="2990397"/>
            <a:ext cx="10428515" cy="2838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190078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microsoft.com/office/2007/relationships/hdphoto" Target="../media/hdphoto2.wdp"/><Relationship Id="rId5" Type="http://schemas.openxmlformats.org/officeDocument/2006/relationships/image" Target="../media/image4.emf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1BF350C-E6FF-41A9-A2BA-3E0C8CAA21C0}"/>
              </a:ext>
            </a:extLst>
          </p:cNvPr>
          <p:cNvSpPr/>
          <p:nvPr/>
        </p:nvSpPr>
        <p:spPr>
          <a:xfrm>
            <a:off x="654821" y="628220"/>
            <a:ext cx="5124183" cy="139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53B3FA6-FD42-4447-A661-3A9F1C852ACB}"/>
              </a:ext>
            </a:extLst>
          </p:cNvPr>
          <p:cNvSpPr/>
          <p:nvPr/>
        </p:nvSpPr>
        <p:spPr>
          <a:xfrm>
            <a:off x="-1" y="5890437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A983B5-3935-45B0-BAA3-B7F40DB780A5}"/>
              </a:ext>
            </a:extLst>
          </p:cNvPr>
          <p:cNvSpPr txBox="1"/>
          <p:nvPr/>
        </p:nvSpPr>
        <p:spPr>
          <a:xfrm>
            <a:off x="1963652" y="2489797"/>
            <a:ext cx="404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viajes espaciales</a:t>
            </a:r>
            <a:endParaRPr lang="es-CO" sz="2800" dirty="0">
              <a:solidFill>
                <a:srgbClr val="5C73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7B7F50-D8F0-44FE-BED4-969E778E7E7F}"/>
              </a:ext>
            </a:extLst>
          </p:cNvPr>
          <p:cNvSpPr txBox="1"/>
          <p:nvPr/>
        </p:nvSpPr>
        <p:spPr>
          <a:xfrm>
            <a:off x="1471061" y="1811283"/>
            <a:ext cx="471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Estrategias</a:t>
            </a:r>
            <a:endParaRPr lang="es-CO" sz="5400" b="1" dirty="0">
              <a:solidFill>
                <a:srgbClr val="E83566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trella: 4 puntas 17">
            <a:extLst>
              <a:ext uri="{FF2B5EF4-FFF2-40B4-BE49-F238E27FC236}">
                <a16:creationId xmlns:a16="http://schemas.microsoft.com/office/drawing/2014/main" id="{D237982C-6BCC-4952-8F2D-6689006D5DDD}"/>
              </a:ext>
            </a:extLst>
          </p:cNvPr>
          <p:cNvSpPr/>
          <p:nvPr/>
        </p:nvSpPr>
        <p:spPr>
          <a:xfrm>
            <a:off x="1329017" y="3289560"/>
            <a:ext cx="547309" cy="714929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strella: 4 puntas 18">
            <a:extLst>
              <a:ext uri="{FF2B5EF4-FFF2-40B4-BE49-F238E27FC236}">
                <a16:creationId xmlns:a16="http://schemas.microsoft.com/office/drawing/2014/main" id="{375E9982-5086-4212-9176-935B65A2E8DD}"/>
              </a:ext>
            </a:extLst>
          </p:cNvPr>
          <p:cNvSpPr/>
          <p:nvPr/>
        </p:nvSpPr>
        <p:spPr>
          <a:xfrm>
            <a:off x="2118835" y="3254145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strella: 4 puntas 19">
            <a:extLst>
              <a:ext uri="{FF2B5EF4-FFF2-40B4-BE49-F238E27FC236}">
                <a16:creationId xmlns:a16="http://schemas.microsoft.com/office/drawing/2014/main" id="{F3B67F9C-C23F-4B87-BF9F-2115DC83ADCB}"/>
              </a:ext>
            </a:extLst>
          </p:cNvPr>
          <p:cNvSpPr/>
          <p:nvPr/>
        </p:nvSpPr>
        <p:spPr>
          <a:xfrm>
            <a:off x="1723926" y="3006783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strella: 4 puntas 20">
            <a:extLst>
              <a:ext uri="{FF2B5EF4-FFF2-40B4-BE49-F238E27FC236}">
                <a16:creationId xmlns:a16="http://schemas.microsoft.com/office/drawing/2014/main" id="{B50B1553-C535-447F-B38F-B090B24146F9}"/>
              </a:ext>
            </a:extLst>
          </p:cNvPr>
          <p:cNvSpPr/>
          <p:nvPr/>
        </p:nvSpPr>
        <p:spPr>
          <a:xfrm>
            <a:off x="5177770" y="1446010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strella: 4 puntas 21">
            <a:extLst>
              <a:ext uri="{FF2B5EF4-FFF2-40B4-BE49-F238E27FC236}">
                <a16:creationId xmlns:a16="http://schemas.microsoft.com/office/drawing/2014/main" id="{E0F11C32-6787-47C7-9214-42E0DD176488}"/>
              </a:ext>
            </a:extLst>
          </p:cNvPr>
          <p:cNvSpPr/>
          <p:nvPr/>
        </p:nvSpPr>
        <p:spPr>
          <a:xfrm>
            <a:off x="5572679" y="1394975"/>
            <a:ext cx="820634" cy="816418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D761941-C9C7-4F24-905C-0B1662664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</a:blip>
          <a:srcRect t="4211" b="5450"/>
          <a:stretch/>
        </p:blipFill>
        <p:spPr>
          <a:xfrm>
            <a:off x="4632221" y="818707"/>
            <a:ext cx="6222576" cy="58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24B341F-FB7D-46EB-ACF7-1B64596EB81C}"/>
              </a:ext>
            </a:extLst>
          </p:cNvPr>
          <p:cNvSpPr/>
          <p:nvPr/>
        </p:nvSpPr>
        <p:spPr>
          <a:xfrm>
            <a:off x="0" y="0"/>
            <a:ext cx="5300461" cy="156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3816CF-4C73-41F6-8861-6E12DF92B893}"/>
              </a:ext>
            </a:extLst>
          </p:cNvPr>
          <p:cNvSpPr txBox="1"/>
          <p:nvPr/>
        </p:nvSpPr>
        <p:spPr>
          <a:xfrm>
            <a:off x="6531743" y="2895020"/>
            <a:ext cx="4766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9050">
                  <a:solidFill>
                    <a:srgbClr val="5C739C"/>
                  </a:solidFill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CO" sz="96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ntrega</a:t>
            </a:r>
            <a:endParaRPr lang="es-CO" sz="714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2B4316A-C7D1-44D7-ACA5-18D436E5992F}"/>
              </a:ext>
            </a:extLst>
          </p:cNvPr>
          <p:cNvSpPr txBox="1"/>
          <p:nvPr/>
        </p:nvSpPr>
        <p:spPr>
          <a:xfrm>
            <a:off x="7543567" y="4034795"/>
            <a:ext cx="3052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s-CO" sz="8800" b="1" dirty="0">
                <a:ln w="19050">
                  <a:noFill/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lor</a:t>
            </a:r>
            <a:endParaRPr lang="es-CO" sz="595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D2759-35AC-4CE6-88A6-25B046AF3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18" y="1803440"/>
            <a:ext cx="571500" cy="1524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174" y="3593107"/>
            <a:ext cx="205029" cy="173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70EC5D7-B94E-4722-9950-BAB202FD5FBD}"/>
              </a:ext>
            </a:extLst>
          </p:cNvPr>
          <p:cNvSpPr txBox="1"/>
          <p:nvPr/>
        </p:nvSpPr>
        <p:spPr>
          <a:xfrm>
            <a:off x="1942820" y="4152275"/>
            <a:ext cx="44898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clave para el cliente y para el negocio es crear software que funcione desde el primer día, porque permite operar.</a:t>
            </a:r>
          </a:p>
          <a:p>
            <a:endParaRPr lang="es-E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tecnología un proyecto puede ser exitoso o fracasar en muy poco tiempo.</a:t>
            </a:r>
            <a:endParaRPr lang="es-CO" dirty="0">
              <a:solidFill>
                <a:srgbClr val="E83566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FEFCE1CF-D04D-4E58-A8E0-1D440CDEB0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46864" y="1803440"/>
            <a:ext cx="3098374" cy="20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CAE9EE9C-12DD-4784-9E97-0F7CC1B869A0}"/>
              </a:ext>
            </a:extLst>
          </p:cNvPr>
          <p:cNvSpPr/>
          <p:nvPr/>
        </p:nvSpPr>
        <p:spPr>
          <a:xfrm flipH="1">
            <a:off x="6049927" y="4316818"/>
            <a:ext cx="6142071" cy="254118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0C1D2B-4C7A-405F-9F32-523339C73202}"/>
              </a:ext>
            </a:extLst>
          </p:cNvPr>
          <p:cNvSpPr txBox="1"/>
          <p:nvPr/>
        </p:nvSpPr>
        <p:spPr>
          <a:xfrm>
            <a:off x="8765563" y="6180851"/>
            <a:ext cx="3460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5C739C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Vuelta cuya duración se recomienda que sea hasta un máximo de 15 días</a:t>
            </a:r>
            <a:endParaRPr lang="es-CO" sz="1400" dirty="0">
              <a:solidFill>
                <a:srgbClr val="5C739C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63" y="6277496"/>
            <a:ext cx="571500" cy="152400"/>
          </a:xfrm>
          <a:prstGeom prst="rect">
            <a:avLst/>
          </a:prstGeom>
        </p:spPr>
      </p:pic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E9E58C7-529A-43D8-8240-7C70217315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0862" t="28476" r="9636" b="18507"/>
          <a:stretch/>
        </p:blipFill>
        <p:spPr>
          <a:xfrm rot="19702560" flipH="1">
            <a:off x="169306" y="2815313"/>
            <a:ext cx="2972686" cy="1487642"/>
          </a:xfrm>
          <a:prstGeom prst="rect">
            <a:avLst/>
          </a:prstGeom>
        </p:spPr>
      </p:pic>
      <p:pic>
        <p:nvPicPr>
          <p:cNvPr id="8" name="Imagen 7" descr="Forma, Flecha&#10;&#10;Descripción generada automáticamente">
            <a:extLst>
              <a:ext uri="{FF2B5EF4-FFF2-40B4-BE49-F238E27FC236}">
                <a16:creationId xmlns:a16="http://schemas.microsoft.com/office/drawing/2014/main" id="{E3FC8DCE-AAC3-48EE-84D4-67BE39F65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760" t="8922" r="8862"/>
          <a:stretch/>
        </p:blipFill>
        <p:spPr>
          <a:xfrm>
            <a:off x="3060219" y="1457526"/>
            <a:ext cx="3571034" cy="3419479"/>
          </a:xfrm>
          <a:prstGeom prst="rect">
            <a:avLst/>
          </a:prstGeom>
        </p:spPr>
      </p:pic>
      <p:pic>
        <p:nvPicPr>
          <p:cNvPr id="13" name="Imagen 12" descr="Imagen en blanco y negro de una bicicleta&#10;&#10;Descripción generada automáticamente con confianza media">
            <a:extLst>
              <a:ext uri="{FF2B5EF4-FFF2-40B4-BE49-F238E27FC236}">
                <a16:creationId xmlns:a16="http://schemas.microsoft.com/office/drawing/2014/main" id="{4461781F-7C1C-4C40-9CE2-2528934A451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162259" flipH="1">
            <a:off x="6208125" y="604934"/>
            <a:ext cx="5496692" cy="412490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6E828FD-3D7A-40B9-974F-02F8F820B05B}"/>
              </a:ext>
            </a:extLst>
          </p:cNvPr>
          <p:cNvSpPr txBox="1"/>
          <p:nvPr/>
        </p:nvSpPr>
        <p:spPr>
          <a:xfrm>
            <a:off x="807272" y="2825373"/>
            <a:ext cx="1161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Semana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4825CDB-926D-4690-B568-ACF21F683814}"/>
              </a:ext>
            </a:extLst>
          </p:cNvPr>
          <p:cNvSpPr txBox="1"/>
          <p:nvPr/>
        </p:nvSpPr>
        <p:spPr>
          <a:xfrm>
            <a:off x="4349112" y="2667385"/>
            <a:ext cx="1161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Semana 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9B9DB02-4A01-4FC0-A5FF-8C7055343A67}"/>
              </a:ext>
            </a:extLst>
          </p:cNvPr>
          <p:cNvSpPr txBox="1"/>
          <p:nvPr/>
        </p:nvSpPr>
        <p:spPr>
          <a:xfrm>
            <a:off x="8987528" y="3978264"/>
            <a:ext cx="1508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Semana 15 …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7E040BE-DBD1-4BB2-818E-4E8AE7A4D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20956" y="5297710"/>
            <a:ext cx="205029" cy="17348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305597A-1B8F-4395-ABC0-C1C972F6868E}"/>
              </a:ext>
            </a:extLst>
          </p:cNvPr>
          <p:cNvSpPr txBox="1"/>
          <p:nvPr/>
        </p:nvSpPr>
        <p:spPr>
          <a:xfrm>
            <a:off x="941032" y="5546630"/>
            <a:ext cx="5595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Desde la semana 1, el software es funcional y cubre los requerimientos mínimos de la operación </a:t>
            </a:r>
            <a:endParaRPr lang="es-ES" sz="11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D3464B-16D3-404C-B947-697588AC90A9}"/>
              </a:ext>
            </a:extLst>
          </p:cNvPr>
          <p:cNvSpPr txBox="1"/>
          <p:nvPr/>
        </p:nvSpPr>
        <p:spPr>
          <a:xfrm>
            <a:off x="7947067" y="4765138"/>
            <a:ext cx="42449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800" b="1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</a:rPr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364908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C85ABDBB-B183-463D-9E22-6EF5819862C3}"/>
              </a:ext>
            </a:extLst>
          </p:cNvPr>
          <p:cNvSpPr/>
          <p:nvPr/>
        </p:nvSpPr>
        <p:spPr>
          <a:xfrm>
            <a:off x="0" y="0"/>
            <a:ext cx="4027307" cy="160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8" name="Imagen 27" descr="Imagen que contiene pastel, pieza, azul, tabla&#10;&#10;Descripción generada automáticamente">
            <a:extLst>
              <a:ext uri="{FF2B5EF4-FFF2-40B4-BE49-F238E27FC236}">
                <a16:creationId xmlns:a16="http://schemas.microsoft.com/office/drawing/2014/main" id="{8E6A8E7D-6422-4096-98D9-6FEA196350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24622">
            <a:off x="833689" y="1618589"/>
            <a:ext cx="909140" cy="1285783"/>
          </a:xfrm>
          <a:prstGeom prst="rect">
            <a:avLst/>
          </a:prstGeom>
        </p:spPr>
      </p:pic>
      <p:pic>
        <p:nvPicPr>
          <p:cNvPr id="11" name="Imagen 10" descr="Imagen que contiene oscuro, animal, grande, hombre&#10;&#10;Descripción generada automáticamente">
            <a:extLst>
              <a:ext uri="{FF2B5EF4-FFF2-40B4-BE49-F238E27FC236}">
                <a16:creationId xmlns:a16="http://schemas.microsoft.com/office/drawing/2014/main" id="{41A54217-FF1F-4383-8A8B-29CAA42E284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269724" y="348527"/>
            <a:ext cx="1382450" cy="138245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4953146-C9AD-4C15-9F9D-5F6932F09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558" y="448053"/>
            <a:ext cx="205029" cy="1734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116637" y="1104057"/>
            <a:ext cx="571500" cy="1524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E3A483D-F358-450A-A759-42F116309C0B}"/>
              </a:ext>
            </a:extLst>
          </p:cNvPr>
          <p:cNvSpPr/>
          <p:nvPr/>
        </p:nvSpPr>
        <p:spPr>
          <a:xfrm>
            <a:off x="783539" y="1404408"/>
            <a:ext cx="4397355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Stepping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5004D2E-7E63-437B-8ACB-10AE3F1B1264}"/>
              </a:ext>
            </a:extLst>
          </p:cNvPr>
          <p:cNvSpPr txBox="1"/>
          <p:nvPr/>
        </p:nvSpPr>
        <p:spPr>
          <a:xfrm>
            <a:off x="1507608" y="2130487"/>
            <a:ext cx="2384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S</a:t>
            </a:r>
            <a:r>
              <a:rPr lang="en-US" sz="4800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</a:rPr>
              <a:t>t</a:t>
            </a:r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one</a:t>
            </a:r>
            <a:endParaRPr lang="es-CO" sz="48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3" name="Imagen 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EAE5529-AC42-41A2-B8C2-A112010B45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081962" y="1068034"/>
            <a:ext cx="2335142" cy="2335142"/>
          </a:xfrm>
          <a:prstGeom prst="rect">
            <a:avLst/>
          </a:prstGeom>
        </p:spPr>
      </p:pic>
      <p:pic>
        <p:nvPicPr>
          <p:cNvPr id="8" name="Imagen 7" descr="Imagen que contiene moluscos, oscuro, tabla, pastel&#10;&#10;Descripción generada automáticamente">
            <a:extLst>
              <a:ext uri="{FF2B5EF4-FFF2-40B4-BE49-F238E27FC236}">
                <a16:creationId xmlns:a16="http://schemas.microsoft.com/office/drawing/2014/main" id="{E494F67A-EE38-4525-8293-A16DE12D5FF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879081" y="2587469"/>
            <a:ext cx="2403182" cy="2403182"/>
          </a:xfrm>
          <a:prstGeom prst="rect">
            <a:avLst/>
          </a:prstGeom>
        </p:spPr>
      </p:pic>
      <p:pic>
        <p:nvPicPr>
          <p:cNvPr id="6" name="Imagen 5" descr="Imagen que contiene pastel, tabla, alimentos, decorado&#10;&#10;Descripción generada automáticamente">
            <a:extLst>
              <a:ext uri="{FF2B5EF4-FFF2-40B4-BE49-F238E27FC236}">
                <a16:creationId xmlns:a16="http://schemas.microsoft.com/office/drawing/2014/main" id="{8980F052-4DCE-4B0F-82CE-EFDF5CFAB9E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8922585">
            <a:off x="6322704" y="3433231"/>
            <a:ext cx="2543930" cy="2543930"/>
          </a:xfrm>
          <a:prstGeom prst="rect">
            <a:avLst/>
          </a:prstGeom>
        </p:spPr>
      </p:pic>
      <p:pic>
        <p:nvPicPr>
          <p:cNvPr id="24" name="Imagen 23" descr="Imagen que contiene animal, pequeño, pieza, comida&#10;&#10;Descripción generada automáticamente">
            <a:extLst>
              <a:ext uri="{FF2B5EF4-FFF2-40B4-BE49-F238E27FC236}">
                <a16:creationId xmlns:a16="http://schemas.microsoft.com/office/drawing/2014/main" id="{CEC2FF0E-9458-4F30-B735-70C7039DEAA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85256">
            <a:off x="3874147" y="-2666"/>
            <a:ext cx="2745235" cy="2256972"/>
          </a:xfrm>
          <a:prstGeom prst="rect">
            <a:avLst/>
          </a:prstGeom>
        </p:spPr>
      </p:pic>
      <p:pic>
        <p:nvPicPr>
          <p:cNvPr id="26" name="Imagen 25" descr="Imagen que contiene tabla, pastel, pieza, crema&#10;&#10;Descripción generada automáticamente">
            <a:extLst>
              <a:ext uri="{FF2B5EF4-FFF2-40B4-BE49-F238E27FC236}">
                <a16:creationId xmlns:a16="http://schemas.microsoft.com/office/drawing/2014/main" id="{C29AD516-D46F-4363-B3CC-6041929E6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6200000">
            <a:off x="4056107" y="3253306"/>
            <a:ext cx="2058178" cy="3087268"/>
          </a:xfrm>
          <a:prstGeom prst="rect">
            <a:avLst/>
          </a:prstGeom>
        </p:spPr>
      </p:pic>
      <p:pic>
        <p:nvPicPr>
          <p:cNvPr id="17" name="Imagen 16" descr="Imagen que contiene tabla, vidrio, sostener, oscuro&#10;&#10;Descripción generada automáticamente">
            <a:extLst>
              <a:ext uri="{FF2B5EF4-FFF2-40B4-BE49-F238E27FC236}">
                <a16:creationId xmlns:a16="http://schemas.microsoft.com/office/drawing/2014/main" id="{53CB852B-50D5-45A8-90C5-D7C30C5A0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71323" y="4049958"/>
            <a:ext cx="3592091" cy="2637075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11196D5C-F637-42F7-AB2D-0DF66C46BB42}"/>
              </a:ext>
            </a:extLst>
          </p:cNvPr>
          <p:cNvSpPr txBox="1"/>
          <p:nvPr/>
        </p:nvSpPr>
        <p:spPr>
          <a:xfrm>
            <a:off x="9987073" y="164594"/>
            <a:ext cx="56530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1</a:t>
            </a:r>
            <a:endParaRPr lang="es-CO" sz="60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5FEF3A5-89C4-4FE5-8CF6-010D491A6221}"/>
              </a:ext>
            </a:extLst>
          </p:cNvPr>
          <p:cNvSpPr txBox="1"/>
          <p:nvPr/>
        </p:nvSpPr>
        <p:spPr>
          <a:xfrm>
            <a:off x="10599259" y="2411098"/>
            <a:ext cx="56530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endParaRPr lang="es-CO" sz="60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04A5D68-0D99-4CEB-9DA0-F4B59E8F9592}"/>
              </a:ext>
            </a:extLst>
          </p:cNvPr>
          <p:cNvSpPr txBox="1"/>
          <p:nvPr/>
        </p:nvSpPr>
        <p:spPr>
          <a:xfrm>
            <a:off x="7770452" y="2533841"/>
            <a:ext cx="56530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3</a:t>
            </a:r>
            <a:endParaRPr lang="es-CO" sz="60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886CCA2-A030-4C4D-9C8F-CE8E939F272A}"/>
              </a:ext>
            </a:extLst>
          </p:cNvPr>
          <p:cNvSpPr txBox="1"/>
          <p:nvPr/>
        </p:nvSpPr>
        <p:spPr>
          <a:xfrm>
            <a:off x="7699153" y="4990651"/>
            <a:ext cx="56530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4</a:t>
            </a:r>
            <a:endParaRPr lang="es-CO" sz="60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4F504B8-3F57-471B-A9EC-227F9F475392}"/>
              </a:ext>
            </a:extLst>
          </p:cNvPr>
          <p:cNvSpPr txBox="1"/>
          <p:nvPr/>
        </p:nvSpPr>
        <p:spPr>
          <a:xfrm>
            <a:off x="4128883" y="3542127"/>
            <a:ext cx="56530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5</a:t>
            </a:r>
            <a:endParaRPr lang="es-CO" sz="60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B2514FD-EC99-47E0-8007-E7BCDCD5D43F}"/>
              </a:ext>
            </a:extLst>
          </p:cNvPr>
          <p:cNvSpPr txBox="1"/>
          <p:nvPr/>
        </p:nvSpPr>
        <p:spPr>
          <a:xfrm>
            <a:off x="821562" y="5713024"/>
            <a:ext cx="56530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6</a:t>
            </a:r>
            <a:endParaRPr lang="es-CO" sz="60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1" name="Imagen 2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2CC53D2-D261-4752-897E-330A123BD49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8932005" y="621538"/>
            <a:ext cx="895483" cy="895483"/>
          </a:xfrm>
          <a:prstGeom prst="rect">
            <a:avLst/>
          </a:prstGeom>
        </p:spPr>
      </p:pic>
      <p:pic>
        <p:nvPicPr>
          <p:cNvPr id="23" name="Imagen 2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1BFC683-9388-4A8D-A19C-3884F829A61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8254194" y="1847953"/>
            <a:ext cx="895483" cy="895483"/>
          </a:xfrm>
          <a:prstGeom prst="rect">
            <a:avLst/>
          </a:prstGeom>
        </p:spPr>
      </p:pic>
      <p:pic>
        <p:nvPicPr>
          <p:cNvPr id="25" name="Imagen 2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5B1946D-139D-44B5-A0E8-B2BC7F7B4B9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6673740" y="3154475"/>
            <a:ext cx="895483" cy="895483"/>
          </a:xfrm>
          <a:prstGeom prst="rect">
            <a:avLst/>
          </a:prstGeom>
        </p:spPr>
      </p:pic>
      <p:pic>
        <p:nvPicPr>
          <p:cNvPr id="27" name="Imagen 26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14B26BF-C891-4A77-8B77-ED6932FAB83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041206">
            <a:off x="5281506" y="3094385"/>
            <a:ext cx="895483" cy="895483"/>
          </a:xfrm>
          <a:prstGeom prst="rect">
            <a:avLst/>
          </a:prstGeom>
        </p:spPr>
      </p:pic>
      <p:pic>
        <p:nvPicPr>
          <p:cNvPr id="35" name="Imagen 3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6BE5EF6-F2F6-41AF-9A8B-7F828E954F4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018058">
            <a:off x="3031696" y="3677457"/>
            <a:ext cx="895483" cy="895483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C4834BDC-3830-4753-911C-F937C0C6BB92}"/>
              </a:ext>
            </a:extLst>
          </p:cNvPr>
          <p:cNvSpPr txBox="1"/>
          <p:nvPr/>
        </p:nvSpPr>
        <p:spPr>
          <a:xfrm>
            <a:off x="4773515" y="1243657"/>
            <a:ext cx="2710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avanza de</a:t>
            </a:r>
          </a:p>
          <a:p>
            <a:r>
              <a:rPr lang="es-ES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manera segura</a:t>
            </a:r>
          </a:p>
        </p:txBody>
      </p:sp>
    </p:spTree>
    <p:extLst>
      <p:ext uri="{BB962C8B-B14F-4D97-AF65-F5344CB8AC3E}">
        <p14:creationId xmlns:p14="http://schemas.microsoft.com/office/powerpoint/2010/main" val="1704546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222533" y="1168164"/>
            <a:ext cx="571500" cy="152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1C7BFE-3A57-432E-BD4A-693F38E43B0B}"/>
              </a:ext>
            </a:extLst>
          </p:cNvPr>
          <p:cNvSpPr txBox="1"/>
          <p:nvPr/>
        </p:nvSpPr>
        <p:spPr>
          <a:xfrm>
            <a:off x="6868189" y="3401711"/>
            <a:ext cx="4720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secreto esta en la mejora continúa, en la atención a los detalles y en el seguimiento diario por medio de tres sencillas preguntas.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67DEB8-8D41-4C6D-B819-F266C2AAE715}"/>
              </a:ext>
            </a:extLst>
          </p:cNvPr>
          <p:cNvSpPr/>
          <p:nvPr/>
        </p:nvSpPr>
        <p:spPr>
          <a:xfrm>
            <a:off x="8144759" y="1569798"/>
            <a:ext cx="3303181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Mejora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E4BAF1-AA20-428D-A413-A49CD8EDE4F7}"/>
              </a:ext>
            </a:extLst>
          </p:cNvPr>
          <p:cNvSpPr txBox="1"/>
          <p:nvPr/>
        </p:nvSpPr>
        <p:spPr>
          <a:xfrm>
            <a:off x="4154439" y="276476"/>
            <a:ext cx="427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🙏🏻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9B8E494-1EBB-41BF-A8B8-F410D362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115" y="297004"/>
            <a:ext cx="6209414" cy="6209414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A4C7D353-E07F-4D6F-8E1F-82D5EAF71D1E}"/>
              </a:ext>
            </a:extLst>
          </p:cNvPr>
          <p:cNvSpPr/>
          <p:nvPr/>
        </p:nvSpPr>
        <p:spPr>
          <a:xfrm>
            <a:off x="541116" y="649158"/>
            <a:ext cx="1445194" cy="1283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698081-9449-4D1A-A877-29D288EBF99A}"/>
              </a:ext>
            </a:extLst>
          </p:cNvPr>
          <p:cNvSpPr/>
          <p:nvPr/>
        </p:nvSpPr>
        <p:spPr>
          <a:xfrm>
            <a:off x="5994528" y="1303846"/>
            <a:ext cx="1445194" cy="781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CB255E-734C-4FE6-9D9F-8F75EABA77AE}"/>
              </a:ext>
            </a:extLst>
          </p:cNvPr>
          <p:cNvSpPr txBox="1"/>
          <p:nvPr/>
        </p:nvSpPr>
        <p:spPr>
          <a:xfrm>
            <a:off x="6868189" y="2124679"/>
            <a:ext cx="45797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continua</a:t>
            </a:r>
            <a:endParaRPr lang="es-CO" sz="80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00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2B0F7C4-E67C-4D43-B26B-B2EA05DEC24A}"/>
              </a:ext>
            </a:extLst>
          </p:cNvPr>
          <p:cNvSpPr/>
          <p:nvPr/>
        </p:nvSpPr>
        <p:spPr>
          <a:xfrm>
            <a:off x="0" y="519462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10ED75-47F3-3047-9E3C-3A57DE50F599}"/>
              </a:ext>
            </a:extLst>
          </p:cNvPr>
          <p:cNvSpPr txBox="1"/>
          <p:nvPr/>
        </p:nvSpPr>
        <p:spPr>
          <a:xfrm>
            <a:off x="1288765" y="3368142"/>
            <a:ext cx="25708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he hecho?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0F7241-857B-DE46-B3E2-EE0DFE01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38" y="3528742"/>
            <a:ext cx="194467" cy="17348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5D1F0E3-7CDE-49B9-8B10-7B6E496BF3D0}"/>
              </a:ext>
            </a:extLst>
          </p:cNvPr>
          <p:cNvSpPr txBox="1"/>
          <p:nvPr/>
        </p:nvSpPr>
        <p:spPr>
          <a:xfrm>
            <a:off x="7304328" y="4090050"/>
            <a:ext cx="36392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Las respuestas deben ser sinceras, no importa que el cliente se entere de un retraso en el proyecto, la confianza es parte del éxito de la metodología</a:t>
            </a:r>
            <a:endParaRPr lang="es-ES" sz="1600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B34363C-62F2-4E43-8ECB-451EEFFFE0D7}"/>
              </a:ext>
            </a:extLst>
          </p:cNvPr>
          <p:cNvSpPr txBox="1"/>
          <p:nvPr/>
        </p:nvSpPr>
        <p:spPr>
          <a:xfrm>
            <a:off x="4214648" y="2221664"/>
            <a:ext cx="2696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voy a hacer?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1C971A-F4FA-4CC9-B760-AEF6C24E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222" y="2382264"/>
            <a:ext cx="194467" cy="17348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D078F7D-C91A-46F9-AB60-778B28ADC726}"/>
              </a:ext>
            </a:extLst>
          </p:cNvPr>
          <p:cNvSpPr txBox="1"/>
          <p:nvPr/>
        </p:nvSpPr>
        <p:spPr>
          <a:xfrm>
            <a:off x="7471755" y="1225748"/>
            <a:ext cx="3639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dificultades tengo?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E10AAD5-2C7F-4DB4-920D-BE2F63C1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329" y="1386348"/>
            <a:ext cx="194467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06679" y="1942113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9169B4-D3AD-45E1-87B3-6A5D82CE53F8}"/>
              </a:ext>
            </a:extLst>
          </p:cNvPr>
          <p:cNvSpPr txBox="1"/>
          <p:nvPr/>
        </p:nvSpPr>
        <p:spPr>
          <a:xfrm>
            <a:off x="2185110" y="3725859"/>
            <a:ext cx="4242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Tablero de seguimiento, se recomienda que sea físico, porque lo tangible es difícil de ignorar.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actividades avanzan según una planeación semanal, con base a la maleta de viaje </a:t>
            </a:r>
            <a:r>
              <a:rPr lang="es-ES" dirty="0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backlog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1832CBA-118A-4A2C-B80F-DAB4E8FEF003}"/>
              </a:ext>
            </a:extLst>
          </p:cNvPr>
          <p:cNvSpPr/>
          <p:nvPr/>
        </p:nvSpPr>
        <p:spPr>
          <a:xfrm rot="16200000">
            <a:off x="-342401" y="3436664"/>
            <a:ext cx="3792292" cy="110799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SCRUM</a:t>
            </a:r>
            <a:endParaRPr lang="es-ES" sz="6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87A9E2C8-18E4-4F0C-99C4-8C7C0733B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7340" b="50000"/>
          <a:stretch/>
        </p:blipFill>
        <p:spPr>
          <a:xfrm>
            <a:off x="4632761" y="363413"/>
            <a:ext cx="6413957" cy="292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8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ED7214B-656D-46C7-B2A8-D5B6DC0635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2261" y="164347"/>
            <a:ext cx="6478859" cy="65293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205" y="2482242"/>
            <a:ext cx="205029" cy="17348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7608319" y="2482242"/>
            <a:ext cx="28647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Evitamos el</a:t>
            </a:r>
          </a:p>
          <a:p>
            <a:r>
              <a:rPr lang="es-ES" sz="2800" b="1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Teléfono roto</a:t>
            </a:r>
            <a:endParaRPr lang="es-CO" sz="2800" b="1" dirty="0">
              <a:solidFill>
                <a:srgbClr val="5C739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 descr="Un control color blanco&#10;&#10;Descripción generada automáticamente con confianza media">
            <a:extLst>
              <a:ext uri="{FF2B5EF4-FFF2-40B4-BE49-F238E27FC236}">
                <a16:creationId xmlns:a16="http://schemas.microsoft.com/office/drawing/2014/main" id="{AD037E45-9DBB-40D8-B43F-90206814EB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8406" r="5641" b="15056"/>
          <a:stretch/>
        </p:blipFill>
        <p:spPr>
          <a:xfrm>
            <a:off x="8110758" y="1093331"/>
            <a:ext cx="2362313" cy="166581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246D849-2E6A-4559-931C-69741FAEED6F}"/>
              </a:ext>
            </a:extLst>
          </p:cNvPr>
          <p:cNvSpPr txBox="1"/>
          <p:nvPr/>
        </p:nvSpPr>
        <p:spPr>
          <a:xfrm>
            <a:off x="7608319" y="3270896"/>
            <a:ext cx="31730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Herramientas sencillas y económicas permiten avanzar con un objetivo en común.</a:t>
            </a:r>
          </a:p>
          <a:p>
            <a:endParaRPr lang="es-ES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Una de ellas es la comunicación del equipo con el cliente.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098B831-1694-4875-9ABE-96FA4F0BAE7F}"/>
              </a:ext>
            </a:extLst>
          </p:cNvPr>
          <p:cNvSpPr txBox="1"/>
          <p:nvPr/>
        </p:nvSpPr>
        <p:spPr>
          <a:xfrm rot="16200000">
            <a:off x="-361354" y="5136925"/>
            <a:ext cx="1640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Justin </a:t>
            </a:r>
            <a:r>
              <a:rPr lang="es-CO" dirty="0" err="1">
                <a:solidFill>
                  <a:schemeClr val="bg1">
                    <a:lumMod val="75000"/>
                  </a:schemeClr>
                </a:solidFill>
              </a:rPr>
              <a:t>Hourigan</a:t>
            </a:r>
            <a:endParaRPr lang="es-CO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36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3B5329F6-F5E6-4C5A-B318-81972A0DA2B9}"/>
              </a:ext>
            </a:extLst>
          </p:cNvPr>
          <p:cNvSpPr/>
          <p:nvPr/>
        </p:nvSpPr>
        <p:spPr>
          <a:xfrm>
            <a:off x="0" y="53271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3" descr="Motor de un carro&#10;&#10;Descripción generada automáticamente con confianza baja">
            <a:extLst>
              <a:ext uri="{FF2B5EF4-FFF2-40B4-BE49-F238E27FC236}">
                <a16:creationId xmlns:a16="http://schemas.microsoft.com/office/drawing/2014/main" id="{959B3C65-32FA-482B-B1D1-7E134C45A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70000"/>
          </a:blip>
          <a:srcRect b="209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0A9BB6F-3793-4BC1-A4F8-D2503634FCAB}"/>
              </a:ext>
            </a:extLst>
          </p:cNvPr>
          <p:cNvSpPr txBox="1"/>
          <p:nvPr/>
        </p:nvSpPr>
        <p:spPr>
          <a:xfrm>
            <a:off x="1381067" y="2671999"/>
            <a:ext cx="4714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</a:t>
            </a:r>
            <a:endParaRPr lang="es-CO" sz="8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50CFB98-7286-467E-BADA-15458ED33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067" y="3150473"/>
            <a:ext cx="205029" cy="17348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C0F072-18F3-4598-ADE9-136C1B2FE826}"/>
              </a:ext>
            </a:extLst>
          </p:cNvPr>
          <p:cNvSpPr txBox="1"/>
          <p:nvPr/>
        </p:nvSpPr>
        <p:spPr>
          <a:xfrm>
            <a:off x="5398682" y="1938135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Los clientes determinan la calidad de nuestros procesos y vehículos. Nuestra misión no tiene fin y por ello seguimos mejorando cada día. </a:t>
            </a:r>
            <a:endParaRPr lang="es-CO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2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3B5329F6-F5E6-4C5A-B318-81972A0DA2B9}"/>
              </a:ext>
            </a:extLst>
          </p:cNvPr>
          <p:cNvSpPr/>
          <p:nvPr/>
        </p:nvSpPr>
        <p:spPr>
          <a:xfrm>
            <a:off x="0" y="53271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14217D-23F5-43BC-9664-EE2C1872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42976" y="1336347"/>
            <a:ext cx="571500" cy="152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181B386-38A5-4A11-877E-57F54AD28F08}"/>
              </a:ext>
            </a:extLst>
          </p:cNvPr>
          <p:cNvSpPr txBox="1"/>
          <p:nvPr/>
        </p:nvSpPr>
        <p:spPr>
          <a:xfrm>
            <a:off x="2178247" y="1253654"/>
            <a:ext cx="37002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Situamos la calidad en el centro de todo lo que hacemos, fieles al principio de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kaizen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y buscamos constantemente manera de introducir mejoras para poder estar seguros de que ofrecemos productos y servicios de la mejor calidad a nuestros clientes.</a:t>
            </a:r>
            <a:endParaRPr lang="es-E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980941B2-C1A8-4870-840B-5A281EDF31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1442" y="3429000"/>
            <a:ext cx="5286375" cy="23717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00028C6-7A9A-4054-B8E4-E1ACA12722CB}"/>
              </a:ext>
            </a:extLst>
          </p:cNvPr>
          <p:cNvSpPr txBox="1"/>
          <p:nvPr/>
        </p:nvSpPr>
        <p:spPr>
          <a:xfrm>
            <a:off x="4920802" y="6032188"/>
            <a:ext cx="6074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Tomado de: </a:t>
            </a:r>
            <a:r>
              <a:rPr lang="es-CO" sz="1200" dirty="0"/>
              <a:t>https://www.toyota.es/world-of-toyota/feel/importancia-calidad-toyota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6CFD879-8B8E-48DC-B67C-731C4F437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336" y="1572696"/>
            <a:ext cx="205029" cy="17348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7635524-F859-40A3-AB28-A3451343183C}"/>
              </a:ext>
            </a:extLst>
          </p:cNvPr>
          <p:cNvSpPr txBox="1"/>
          <p:nvPr/>
        </p:nvSpPr>
        <p:spPr>
          <a:xfrm>
            <a:off x="7190333" y="1506181"/>
            <a:ext cx="37931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>
                  <a:solidFill>
                    <a:srgbClr val="E8356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Toyota</a:t>
            </a:r>
          </a:p>
        </p:txBody>
      </p:sp>
    </p:spTree>
    <p:extLst>
      <p:ext uri="{BB962C8B-B14F-4D97-AF65-F5344CB8AC3E}">
        <p14:creationId xmlns:p14="http://schemas.microsoft.com/office/powerpoint/2010/main" val="202903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EBE85C3-3215-435F-8198-EB84AF22F0DC}"/>
              </a:ext>
            </a:extLst>
          </p:cNvPr>
          <p:cNvSpPr/>
          <p:nvPr/>
        </p:nvSpPr>
        <p:spPr>
          <a:xfrm>
            <a:off x="0" y="53271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2245285-8190-43F1-BD2A-135E65DE264D}"/>
              </a:ext>
            </a:extLst>
          </p:cNvPr>
          <p:cNvSpPr txBox="1"/>
          <p:nvPr/>
        </p:nvSpPr>
        <p:spPr>
          <a:xfrm>
            <a:off x="6960552" y="2655078"/>
            <a:ext cx="337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Templo de </a:t>
            </a:r>
            <a:r>
              <a:rPr lang="es-CO" sz="3600" b="1" dirty="0" err="1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Ise</a:t>
            </a:r>
            <a:endParaRPr lang="es-CO" sz="3600" b="1" dirty="0">
              <a:ln>
                <a:solidFill>
                  <a:srgbClr val="5C739C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D85D38F-E842-4793-917D-DAF0CFEB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524" y="2978244"/>
            <a:ext cx="205029" cy="17348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6E23EA0-FAA9-47C3-8922-7D71B594F1A6}"/>
              </a:ext>
            </a:extLst>
          </p:cNvPr>
          <p:cNvSpPr txBox="1"/>
          <p:nvPr/>
        </p:nvSpPr>
        <p:spPr>
          <a:xfrm>
            <a:off x="7051121" y="3301409"/>
            <a:ext cx="32837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Es el templo más sagrado de todo Japón, data del siglo IV, pero desde finales de la década del 800 lo derriban cada veinte años con toda ceremonia para reconstruirlo usando técnicas y materiales tradicionales.</a:t>
            </a:r>
          </a:p>
        </p:txBody>
      </p:sp>
      <p:pic>
        <p:nvPicPr>
          <p:cNvPr id="9" name="Imagen 8" descr="Un 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6B76C38-95F8-4216-93C7-D8B11FC052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7098" y="-91202"/>
            <a:ext cx="567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8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E498743-DF61-488B-A09C-943C17CFB968}"/>
              </a:ext>
            </a:extLst>
          </p:cNvPr>
          <p:cNvSpPr/>
          <p:nvPr/>
        </p:nvSpPr>
        <p:spPr>
          <a:xfrm>
            <a:off x="0" y="59225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CDBD846-B0DA-4EF1-AD03-1E3422EB29CF}"/>
              </a:ext>
            </a:extLst>
          </p:cNvPr>
          <p:cNvGrpSpPr/>
          <p:nvPr/>
        </p:nvGrpSpPr>
        <p:grpSpPr>
          <a:xfrm>
            <a:off x="1220379" y="330955"/>
            <a:ext cx="9412180" cy="5783678"/>
            <a:chOff x="1220379" y="862583"/>
            <a:chExt cx="9412180" cy="5783678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0991B605-5B50-436E-A34A-C50A8860C5C4}"/>
                </a:ext>
              </a:extLst>
            </p:cNvPr>
            <p:cNvGrpSpPr/>
            <p:nvPr/>
          </p:nvGrpSpPr>
          <p:grpSpPr>
            <a:xfrm>
              <a:off x="1220379" y="1318434"/>
              <a:ext cx="9412180" cy="5327827"/>
              <a:chOff x="1199113" y="1699831"/>
              <a:chExt cx="9793774" cy="5641504"/>
            </a:xfrm>
          </p:grpSpPr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9101BF9-FBC1-AB46-892A-13507D0E1776}"/>
                  </a:ext>
                </a:extLst>
              </p:cNvPr>
              <p:cNvSpPr txBox="1"/>
              <p:nvPr/>
            </p:nvSpPr>
            <p:spPr>
              <a:xfrm>
                <a:off x="2223910" y="2623161"/>
                <a:ext cx="8768977" cy="471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¿</a:t>
                </a:r>
                <a:r>
                  <a:rPr lang="es-CO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Qué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son las </a:t>
                </a:r>
                <a:r>
                  <a:rPr lang="es-CO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metodologías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CO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ágiles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Preparando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viaje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Entrega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desde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principio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Kaizen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Toyota / Jap</a:t>
                </a:r>
                <a:r>
                  <a:rPr lang="es-E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ón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Reto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30 días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Repetir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Conclusiones</a:t>
                </a:r>
                <a:endParaRPr lang="es-CO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085E942-567A-2344-AE80-F0EABDD4689F}"/>
                  </a:ext>
                </a:extLst>
              </p:cNvPr>
              <p:cNvSpPr txBox="1"/>
              <p:nvPr/>
            </p:nvSpPr>
            <p:spPr>
              <a:xfrm>
                <a:off x="1199113" y="1699831"/>
                <a:ext cx="2887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5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Agenda</a:t>
                </a:r>
              </a:p>
            </p:txBody>
          </p:sp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81748C49-48A2-44CC-BAC2-6AA3C8D06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80928" y="2886962"/>
                <a:ext cx="205029" cy="173485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11466090-A45B-4277-A4DE-DA6DDF3A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1510" y="3429000"/>
                <a:ext cx="205029" cy="173485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A96064D2-1297-45B1-B1D5-8597E5856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31588" y="6962657"/>
                <a:ext cx="205029" cy="173485"/>
              </a:xfrm>
              <a:prstGeom prst="rect">
                <a:avLst/>
              </a:prstGeom>
            </p:spPr>
          </p:pic>
        </p:grpSp>
        <p:pic>
          <p:nvPicPr>
            <p:cNvPr id="3" name="Imagen 2" descr="Forma, Flecha&#10;&#10;Descripción generada automáticamente">
              <a:extLst>
                <a:ext uri="{FF2B5EF4-FFF2-40B4-BE49-F238E27FC236}">
                  <a16:creationId xmlns:a16="http://schemas.microsoft.com/office/drawing/2014/main" id="{69CFDD13-D2ED-4F87-8F66-2284F7A3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56124" y="862583"/>
              <a:ext cx="1576976" cy="1576976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836BB1E-3184-479B-9C36-428B6D148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9970" y="3536292"/>
              <a:ext cx="197040" cy="163839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AF0EE8E-B47B-437B-BDA0-0038C26AF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9970" y="4146980"/>
              <a:ext cx="197040" cy="16383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2C1CB48-BDF0-4C7A-B407-92AD81869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3433" y="4684040"/>
              <a:ext cx="197040" cy="163839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6E8DB30-4FE7-4E47-9901-5905D2255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575" y="5212808"/>
              <a:ext cx="197040" cy="163839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564F1FF-455E-454A-A19D-206C7342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725" y="5719870"/>
              <a:ext cx="197040" cy="163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0672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Imagen que contiene edificio, exterior, nieve, casa&#10;&#10;Descripción generada automáticamente">
            <a:extLst>
              <a:ext uri="{FF2B5EF4-FFF2-40B4-BE49-F238E27FC236}">
                <a16:creationId xmlns:a16="http://schemas.microsoft.com/office/drawing/2014/main" id="{1108C0B2-05DA-4246-8580-CDA31426447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83172" y="1512494"/>
            <a:ext cx="8267242" cy="487767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A0EC9-4D79-4557-A4B4-F9B3D02F2772}"/>
              </a:ext>
            </a:extLst>
          </p:cNvPr>
          <p:cNvSpPr txBox="1"/>
          <p:nvPr/>
        </p:nvSpPr>
        <p:spPr>
          <a:xfrm>
            <a:off x="1180512" y="2619131"/>
            <a:ext cx="22115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Ni una sola pieza de la estructura supera nunca las dos décadas de antigüedad, y aun así los japoneses afirman que el templo tiene unos dos mil años.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695718-2969-4333-88EB-61E50C9BAF08}"/>
              </a:ext>
            </a:extLst>
          </p:cNvPr>
          <p:cNvSpPr txBox="1"/>
          <p:nvPr/>
        </p:nvSpPr>
        <p:spPr>
          <a:xfrm>
            <a:off x="507163" y="5563415"/>
            <a:ext cx="10505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Así es el software</a:t>
            </a:r>
            <a:endParaRPr lang="es-CO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Imagen 16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D2AF9CB-D63A-4796-B596-8BDBF45795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032053" flipH="1">
            <a:off x="285029" y="4667932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06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697A1553-C4F2-4BFD-924A-B256305DB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7340"/>
          <a:stretch/>
        </p:blipFill>
        <p:spPr>
          <a:xfrm>
            <a:off x="5546241" y="251679"/>
            <a:ext cx="4846459" cy="6354642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D9162C3-B296-4C40-9184-F9519A09E7B4}"/>
              </a:ext>
            </a:extLst>
          </p:cNvPr>
          <p:cNvSpPr/>
          <p:nvPr/>
        </p:nvSpPr>
        <p:spPr>
          <a:xfrm>
            <a:off x="3189069" y="1874797"/>
            <a:ext cx="2943289" cy="22159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3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30</a:t>
            </a:r>
            <a:endParaRPr lang="es-ES" sz="13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85672" y="2776322"/>
            <a:ext cx="571500" cy="1524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D15CDB0-62FF-4402-9BC6-3339E45AFAD2}"/>
              </a:ext>
            </a:extLst>
          </p:cNvPr>
          <p:cNvSpPr txBox="1"/>
          <p:nvPr/>
        </p:nvSpPr>
        <p:spPr>
          <a:xfrm>
            <a:off x="2357172" y="2544002"/>
            <a:ext cx="1663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rgbClr val="E83566"/>
                  </a:solidFill>
                  <a:prstDash val="solid"/>
                </a:ln>
                <a:noFill/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Reto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7080-B11C-4E6F-8C51-24DEF5B721C7}"/>
              </a:ext>
            </a:extLst>
          </p:cNvPr>
          <p:cNvSpPr txBox="1"/>
          <p:nvPr/>
        </p:nvSpPr>
        <p:spPr>
          <a:xfrm>
            <a:off x="3713348" y="3552983"/>
            <a:ext cx="1663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rgbClr val="E83566"/>
                  </a:solidFill>
                  <a:prstDash val="solid"/>
                </a:ln>
                <a:noFill/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días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2F06E06-3041-4C4A-B92F-B6078BFF4BA8}"/>
              </a:ext>
            </a:extLst>
          </p:cNvPr>
          <p:cNvSpPr txBox="1"/>
          <p:nvPr/>
        </p:nvSpPr>
        <p:spPr>
          <a:xfrm>
            <a:off x="699783" y="4307210"/>
            <a:ext cx="4846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minuto no es muy largo… Hasta que estas haciendo un mes del reto de la plancha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61C96D3-836B-4467-B780-E6AA39AE58FF}"/>
              </a:ext>
            </a:extLst>
          </p:cNvPr>
          <p:cNvSpPr txBox="1"/>
          <p:nvPr/>
        </p:nvSpPr>
        <p:spPr>
          <a:xfrm>
            <a:off x="10473791" y="2928722"/>
            <a:ext cx="1530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Prueba el reto, son solo 5 minutos</a:t>
            </a:r>
            <a:endParaRPr lang="es-CO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" name="Imagen 1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D8F2A5F-B26F-40DB-BEE2-34957345022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9897668" y="2013315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2B951B00-C705-4F7C-A3A8-31A8E18A4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5771"/>
          <a:stretch/>
        </p:blipFill>
        <p:spPr>
          <a:xfrm>
            <a:off x="3125888" y="2005507"/>
            <a:ext cx="3264196" cy="30758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A629B40-9106-4E7F-B7B7-605ADFF26A28}"/>
              </a:ext>
            </a:extLst>
          </p:cNvPr>
          <p:cNvSpPr txBox="1"/>
          <p:nvPr/>
        </p:nvSpPr>
        <p:spPr>
          <a:xfrm>
            <a:off x="4258254" y="3660375"/>
            <a:ext cx="6884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La clave del proceso esta en la repetición, en aprender y tratar de no cometer los mismos errores</a:t>
            </a:r>
            <a:endParaRPr lang="es-CO" dirty="0">
              <a:solidFill>
                <a:srgbClr val="E83566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62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28A7D290-9395-4D81-8952-E73EF4B6498B}"/>
              </a:ext>
            </a:extLst>
          </p:cNvPr>
          <p:cNvSpPr/>
          <p:nvPr/>
        </p:nvSpPr>
        <p:spPr>
          <a:xfrm>
            <a:off x="0" y="444747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5C2C6B0-06EF-403E-8F73-843E6BA05850}"/>
              </a:ext>
            </a:extLst>
          </p:cNvPr>
          <p:cNvSpPr txBox="1"/>
          <p:nvPr/>
        </p:nvSpPr>
        <p:spPr>
          <a:xfrm>
            <a:off x="6021572" y="4235823"/>
            <a:ext cx="5493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 el plan no funciona,</a:t>
            </a:r>
          </a:p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cambie el plan.</a:t>
            </a:r>
          </a:p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Nunca el </a:t>
            </a:r>
            <a:r>
              <a:rPr lang="es-ES" dirty="0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objetivo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.</a:t>
            </a:r>
            <a:endParaRPr lang="es-CO" dirty="0">
              <a:solidFill>
                <a:srgbClr val="E83566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B68CAD6-4D27-4D69-A6AA-D4D365F3B7F3}"/>
              </a:ext>
            </a:extLst>
          </p:cNvPr>
          <p:cNvSpPr txBox="1"/>
          <p:nvPr/>
        </p:nvSpPr>
        <p:spPr>
          <a:xfrm>
            <a:off x="1190846" y="3589492"/>
            <a:ext cx="5011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Los errores aparecen para aprender, </a:t>
            </a:r>
          </a:p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 para ser repetidos.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 descr="Imagen en blanco y negro de una torre con un reloj&#10;&#10;Descripción generada automáticamente">
            <a:extLst>
              <a:ext uri="{FF2B5EF4-FFF2-40B4-BE49-F238E27FC236}">
                <a16:creationId xmlns:a16="http://schemas.microsoft.com/office/drawing/2014/main" id="{6FBCE265-68C2-4086-96A8-ADED1D13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592924" y="444747"/>
            <a:ext cx="2597233" cy="358723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F2C38DF-4451-4A81-9796-EA69FAC90542}"/>
              </a:ext>
            </a:extLst>
          </p:cNvPr>
          <p:cNvSpPr txBox="1"/>
          <p:nvPr/>
        </p:nvSpPr>
        <p:spPr>
          <a:xfrm>
            <a:off x="2165695" y="5125380"/>
            <a:ext cx="2788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5C739C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La calidad no es un lugar a donde llegar, es el camino</a:t>
            </a:r>
            <a:endParaRPr lang="es-CO" sz="1600" dirty="0">
              <a:solidFill>
                <a:srgbClr val="5C739C"/>
              </a:solidFill>
            </a:endParaRPr>
          </a:p>
        </p:txBody>
      </p:sp>
      <p:pic>
        <p:nvPicPr>
          <p:cNvPr id="23" name="Imagen 2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FAA60FF-5E33-40A7-A771-4F1115838A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032053" flipH="1">
            <a:off x="1901179" y="4223348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1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DC9B8FE-6ADE-41FB-8EB0-BC3C903B0C80}"/>
              </a:ext>
            </a:extLst>
          </p:cNvPr>
          <p:cNvSpPr txBox="1"/>
          <p:nvPr/>
        </p:nvSpPr>
        <p:spPr>
          <a:xfrm>
            <a:off x="3071549" y="2246824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Las metodologías ágiles no son un </a:t>
            </a:r>
            <a:r>
              <a:rPr lang="es-ES" dirty="0" err="1">
                <a:solidFill>
                  <a:srgbClr val="E83566"/>
                </a:solidFill>
              </a:rPr>
              <a:t>silver</a:t>
            </a:r>
            <a:r>
              <a:rPr lang="es-ES" dirty="0">
                <a:solidFill>
                  <a:srgbClr val="E83566"/>
                </a:solidFill>
              </a:rPr>
              <a:t> </a:t>
            </a:r>
            <a:r>
              <a:rPr lang="es-ES" dirty="0" err="1">
                <a:solidFill>
                  <a:srgbClr val="E83566"/>
                </a:solidFill>
              </a:rPr>
              <a:t>bullet</a:t>
            </a:r>
            <a:r>
              <a:rPr lang="es-ES" dirty="0"/>
              <a:t>, sin embargo se puede aplicar de manera parcial o completa.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58B5BB-A611-463A-A9C6-A920D912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8" y="2350595"/>
            <a:ext cx="205029" cy="173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E4E64CB-6C12-4425-98A5-C1DDF6041B23}"/>
              </a:ext>
            </a:extLst>
          </p:cNvPr>
          <p:cNvSpPr txBox="1"/>
          <p:nvPr/>
        </p:nvSpPr>
        <p:spPr>
          <a:xfrm rot="16200000">
            <a:off x="-303741" y="3408189"/>
            <a:ext cx="4365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Conclusiones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2B6961-3448-4505-B214-1DD8DBE5F217}"/>
              </a:ext>
            </a:extLst>
          </p:cNvPr>
          <p:cNvSpPr txBox="1"/>
          <p:nvPr/>
        </p:nvSpPr>
        <p:spPr>
          <a:xfrm>
            <a:off x="3084249" y="3085024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ser una metodología tan simple, hay clientes que no les genera confianza, en tecnología esto es algo poco frecuente</a:t>
            </a:r>
            <a:endParaRPr lang="es-CO" sz="2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7BDBC53-8E40-41EA-A90B-2C0B26C2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48" y="3188795"/>
            <a:ext cx="205029" cy="17348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36C5720-83F8-492C-A46D-502AC6F9EA3C}"/>
              </a:ext>
            </a:extLst>
          </p:cNvPr>
          <p:cNvSpPr txBox="1"/>
          <p:nvPr/>
        </p:nvSpPr>
        <p:spPr>
          <a:xfrm>
            <a:off x="3071549" y="3923797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basa en la confianza, los empleados pueden saber el sueldo de sus compañeros y las utilidades de la compañía</a:t>
            </a:r>
            <a:endParaRPr lang="es-CO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96292FA-19A0-412C-B1B4-3C9B97BF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8" y="4027568"/>
            <a:ext cx="205029" cy="17348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9E70FC-6DD9-463F-935C-C1B4E70F3995}"/>
              </a:ext>
            </a:extLst>
          </p:cNvPr>
          <p:cNvSpPr txBox="1"/>
          <p:nvPr/>
        </p:nvSpPr>
        <p:spPr>
          <a:xfrm>
            <a:off x="3084249" y="4724698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más importante en cualquier proyecto es empezar, vencer la inercia inicial permite que el proyecto por fin avance</a:t>
            </a:r>
            <a:endParaRPr lang="es-CO" sz="2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200C39B-BF91-4DCC-A5ED-7357289B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48" y="4828469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92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56FC406-BA5D-CB4E-8D1C-EEA4A245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1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9433BB99-39A6-4416-813C-729D59A8BB49}"/>
              </a:ext>
            </a:extLst>
          </p:cNvPr>
          <p:cNvSpPr/>
          <p:nvPr/>
        </p:nvSpPr>
        <p:spPr>
          <a:xfrm>
            <a:off x="0" y="59225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673" y="3834946"/>
            <a:ext cx="571500" cy="1524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5034960-8DE3-40CF-9468-654D765CF2AC}"/>
              </a:ext>
            </a:extLst>
          </p:cNvPr>
          <p:cNvSpPr txBox="1"/>
          <p:nvPr/>
        </p:nvSpPr>
        <p:spPr>
          <a:xfrm>
            <a:off x="1592983" y="2169191"/>
            <a:ext cx="303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¿</a:t>
            </a:r>
            <a:r>
              <a:rPr lang="en-US" sz="7200" dirty="0" err="1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Qué</a:t>
            </a:r>
            <a:endParaRPr lang="es-CO" sz="72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AB5D8CF-20F9-4EED-A0E2-3A4538424758}"/>
              </a:ext>
            </a:extLst>
          </p:cNvPr>
          <p:cNvSpPr txBox="1"/>
          <p:nvPr/>
        </p:nvSpPr>
        <p:spPr>
          <a:xfrm>
            <a:off x="2138205" y="3199351"/>
            <a:ext cx="3569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metodologías ágiles?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D3B255-5050-45FA-B3F2-013925738ADB}"/>
              </a:ext>
            </a:extLst>
          </p:cNvPr>
          <p:cNvSpPr/>
          <p:nvPr/>
        </p:nvSpPr>
        <p:spPr>
          <a:xfrm>
            <a:off x="4095464" y="2312087"/>
            <a:ext cx="184120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son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74F5CA-144B-450C-894C-E818D834B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697" y="2518670"/>
            <a:ext cx="205029" cy="17348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B20713D-7F71-49D3-A636-C070F5C340DD}"/>
              </a:ext>
            </a:extLst>
          </p:cNvPr>
          <p:cNvSpPr txBox="1"/>
          <p:nvPr/>
        </p:nvSpPr>
        <p:spPr>
          <a:xfrm>
            <a:off x="5728654" y="3706438"/>
            <a:ext cx="43009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 marco de trabajo (</a:t>
            </a:r>
            <a:r>
              <a:rPr lang="es-ES" dirty="0" err="1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que permite ser adaptado para solucionar el problema de gestionar y ejecutar un proyecto, por lo general tiene en cuenta, el cliente, el equipo y el producto final.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3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C1FA34B-C13A-4C44-9EF5-6AC5971BE745}"/>
              </a:ext>
            </a:extLst>
          </p:cNvPr>
          <p:cNvSpPr/>
          <p:nvPr/>
        </p:nvSpPr>
        <p:spPr>
          <a:xfrm>
            <a:off x="0" y="59225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1DBAAD9F-5719-4683-A316-B87BF5E559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83318" y="714711"/>
            <a:ext cx="4722787" cy="566527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AB0AC1A9-AD08-43F6-A602-071FF23773CF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282F68-0491-4F42-8DAA-6543629CC38B}"/>
              </a:ext>
            </a:extLst>
          </p:cNvPr>
          <p:cNvSpPr txBox="1"/>
          <p:nvPr/>
        </p:nvSpPr>
        <p:spPr>
          <a:xfrm>
            <a:off x="4776901" y="2516117"/>
            <a:ext cx="36817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Preparando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137570A-E0C6-4ADB-BEC0-384E8C123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69" y="4481354"/>
            <a:ext cx="205029" cy="17348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633A5D9-F530-42EA-9762-A28F003B6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124" y="1887906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7D3E32-53FB-4696-9613-C2EF9F93C81A}"/>
              </a:ext>
            </a:extLst>
          </p:cNvPr>
          <p:cNvSpPr txBox="1"/>
          <p:nvPr/>
        </p:nvSpPr>
        <p:spPr>
          <a:xfrm>
            <a:off x="5741887" y="4366576"/>
            <a:ext cx="36070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Un viaje se debe planear para tener una buena experiencia y aprovechar bien todos los momentos del viaje. </a:t>
            </a:r>
          </a:p>
          <a:p>
            <a:endParaRPr lang="es-E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r>
              <a:rPr lang="es-ES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Ir y volver exitosamente.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D1749E5-6045-4991-AA1B-3EC28B754535}"/>
              </a:ext>
            </a:extLst>
          </p:cNvPr>
          <p:cNvSpPr txBox="1"/>
          <p:nvPr/>
        </p:nvSpPr>
        <p:spPr>
          <a:xfrm>
            <a:off x="4776901" y="2939277"/>
            <a:ext cx="36070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el viaje</a:t>
            </a:r>
            <a:endParaRPr lang="es-CO" sz="80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49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hombre vestido de traje con la mano&#10;&#10;Descripción generada automáticamente">
            <a:extLst>
              <a:ext uri="{FF2B5EF4-FFF2-40B4-BE49-F238E27FC236}">
                <a16:creationId xmlns:a16="http://schemas.microsoft.com/office/drawing/2014/main" id="{D3612CBE-9273-4CB1-AC63-D824EF2046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007316" y="1038360"/>
            <a:ext cx="4890358" cy="36762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6CCF6B4-C133-4BC3-B2CB-0461EA3C6B0B}"/>
              </a:ext>
            </a:extLst>
          </p:cNvPr>
          <p:cNvSpPr txBox="1"/>
          <p:nvPr/>
        </p:nvSpPr>
        <p:spPr>
          <a:xfrm>
            <a:off x="5007316" y="3952467"/>
            <a:ext cx="65665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 err="1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Checklist</a:t>
            </a:r>
            <a:endParaRPr lang="es-CO" sz="5400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70F07C-C171-4997-B57E-0BC091068037}"/>
              </a:ext>
            </a:extLst>
          </p:cNvPr>
          <p:cNvSpPr txBox="1"/>
          <p:nvPr/>
        </p:nvSpPr>
        <p:spPr>
          <a:xfrm>
            <a:off x="3763616" y="4495541"/>
            <a:ext cx="1468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8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Backlog</a:t>
            </a:r>
            <a:endParaRPr lang="es-CO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44BD310-347D-410E-A440-FC743937DB78}"/>
              </a:ext>
            </a:extLst>
          </p:cNvPr>
          <p:cNvSpPr txBox="1"/>
          <p:nvPr/>
        </p:nvSpPr>
        <p:spPr>
          <a:xfrm>
            <a:off x="5130152" y="5018761"/>
            <a:ext cx="431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 lo que se necesitará para el viaje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5051C09-49AE-4F35-AE91-ED2D2560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62549" y="3840409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5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7E88DBC3-B64A-4AED-B89B-EC06DC76C232}"/>
              </a:ext>
            </a:extLst>
          </p:cNvPr>
          <p:cNvSpPr txBox="1"/>
          <p:nvPr/>
        </p:nvSpPr>
        <p:spPr>
          <a:xfrm rot="21005666">
            <a:off x="2681462" y="1845582"/>
            <a:ext cx="34521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800" dirty="0">
                <a:solidFill>
                  <a:srgbClr val="F49AB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</a:t>
            </a:r>
            <a:endParaRPr lang="es-CO" sz="8800" dirty="0">
              <a:solidFill>
                <a:srgbClr val="F49AB2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4DA4B02-D272-4407-B34C-092B0A68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95" y="1975168"/>
            <a:ext cx="571500" cy="1524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C570C44-AF14-4924-85CD-0A1D43F09CE7}"/>
              </a:ext>
            </a:extLst>
          </p:cNvPr>
          <p:cNvSpPr txBox="1"/>
          <p:nvPr/>
        </p:nvSpPr>
        <p:spPr>
          <a:xfrm>
            <a:off x="5749014" y="4923262"/>
            <a:ext cx="10505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écnico</a:t>
            </a:r>
            <a:endParaRPr lang="es-CO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2844906" y="1919160"/>
            <a:ext cx="38961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6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problema sobre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llevar a un viaje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6173511" y="4139761"/>
            <a:ext cx="895483" cy="895483"/>
          </a:xfrm>
          <a:prstGeom prst="rect">
            <a:avLst/>
          </a:prstGeo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4651B45C-56B6-47FC-BCD5-22D54E4078C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51992" y="190987"/>
            <a:ext cx="4278558" cy="6476025"/>
          </a:xfrm>
          <a:prstGeom prst="rect">
            <a:avLst/>
          </a:prstGeom>
        </p:spPr>
      </p:pic>
      <p:pic>
        <p:nvPicPr>
          <p:cNvPr id="8" name="Imagen 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8B82EB8-B73B-4D97-87E9-FBCBFA81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6087841" y="5362349"/>
            <a:ext cx="895483" cy="8954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C50ED26-E85D-4F5D-94E1-9F31DF0E13F6}"/>
              </a:ext>
            </a:extLst>
          </p:cNvPr>
          <p:cNvSpPr txBox="1"/>
          <p:nvPr/>
        </p:nvSpPr>
        <p:spPr>
          <a:xfrm>
            <a:off x="5786292" y="6170589"/>
            <a:ext cx="11674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Lógistica</a:t>
            </a:r>
            <a:endParaRPr lang="es-CO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D59E78-BFE0-44FE-8EFA-CAF351FF5C02}"/>
              </a:ext>
            </a:extLst>
          </p:cNvPr>
          <p:cNvSpPr txBox="1"/>
          <p:nvPr/>
        </p:nvSpPr>
        <p:spPr>
          <a:xfrm>
            <a:off x="2929268" y="2801330"/>
            <a:ext cx="397594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ha sido resuelto muchas veces por las personas que fueron exitosas y las que no, durante este proyecto previamente. </a:t>
            </a:r>
          </a:p>
          <a:p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buena noticia es que esta información esta disponible y se puede usar para planear mejor teniendo presente lo que vamos a necesitar.</a:t>
            </a:r>
            <a:endParaRPr lang="es-CO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56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eriódico con la imagen de un celular&#10;&#10;Descripción generada automáticamente con confianza media">
            <a:extLst>
              <a:ext uri="{FF2B5EF4-FFF2-40B4-BE49-F238E27FC236}">
                <a16:creationId xmlns:a16="http://schemas.microsoft.com/office/drawing/2014/main" id="{14178467-2D28-4879-AED1-FEE5AF22D8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157" y="324779"/>
            <a:ext cx="6207905" cy="537427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01C883-FB67-473E-ADB6-07A5FABFB16F}"/>
              </a:ext>
            </a:extLst>
          </p:cNvPr>
          <p:cNvSpPr txBox="1"/>
          <p:nvPr/>
        </p:nvSpPr>
        <p:spPr>
          <a:xfrm>
            <a:off x="6953620" y="4775721"/>
            <a:ext cx="3763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Empiece con poco, la clave es disfrutar el viaje, no lleve muchas cosas, lo esencial solamente. </a:t>
            </a:r>
          </a:p>
        </p:txBody>
      </p:sp>
    </p:spTree>
    <p:extLst>
      <p:ext uri="{BB962C8B-B14F-4D97-AF65-F5344CB8AC3E}">
        <p14:creationId xmlns:p14="http://schemas.microsoft.com/office/powerpoint/2010/main" val="55072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ferente, montón, tabla, arreglado&#10;&#10;Descripción generada automáticamente">
            <a:extLst>
              <a:ext uri="{FF2B5EF4-FFF2-40B4-BE49-F238E27FC236}">
                <a16:creationId xmlns:a16="http://schemas.microsoft.com/office/drawing/2014/main" id="{33A4EE5B-975C-4907-86EF-1E3477194C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932967" y="150628"/>
            <a:ext cx="5724370" cy="57243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B886016-585A-4F8B-8476-443EE2934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23" y="3579372"/>
            <a:ext cx="205029" cy="17348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5A57249-82BF-40A8-859B-9D99A9F75A5B}"/>
              </a:ext>
            </a:extLst>
          </p:cNvPr>
          <p:cNvSpPr txBox="1"/>
          <p:nvPr/>
        </p:nvSpPr>
        <p:spPr>
          <a:xfrm>
            <a:off x="1144501" y="3429000"/>
            <a:ext cx="307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</a:t>
            </a:r>
            <a:r>
              <a:rPr lang="es-CO" sz="22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Checklist</a:t>
            </a:r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listo!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5287DD-FD43-415B-8C53-D9DDD3FEFBC2}"/>
              </a:ext>
            </a:extLst>
          </p:cNvPr>
          <p:cNvSpPr txBox="1"/>
          <p:nvPr/>
        </p:nvSpPr>
        <p:spPr>
          <a:xfrm>
            <a:off x="825521" y="3859887"/>
            <a:ext cx="48203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Progresivamente se van incluyendo a la lista los pendientes del viaje, una vez tenemos todo listo, comenzamos la travesía.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478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cala de tiempo&#10;&#10;Descripción generada automáticamente">
            <a:extLst>
              <a:ext uri="{FF2B5EF4-FFF2-40B4-BE49-F238E27FC236}">
                <a16:creationId xmlns:a16="http://schemas.microsoft.com/office/drawing/2014/main" id="{08A46DC8-8803-41F3-993F-1769B0ACC8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899" y="116958"/>
            <a:ext cx="8141392" cy="61146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BF609A-96D1-4050-AC1C-5E25F6D18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61509">
            <a:off x="8837975" y="2471517"/>
            <a:ext cx="197040" cy="1638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DBCD037-F8B6-4B3C-AF44-8D279D8E8EA8}"/>
              </a:ext>
            </a:extLst>
          </p:cNvPr>
          <p:cNvSpPr txBox="1"/>
          <p:nvPr/>
        </p:nvSpPr>
        <p:spPr>
          <a:xfrm>
            <a:off x="8777181" y="2736688"/>
            <a:ext cx="27790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múltiples formas de realizar proyectos, las cuales funcionan y son exitosas siempre y cuando exista experiencia previa y una tradición.</a:t>
            </a:r>
          </a:p>
          <a:p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empezar es recomendable basar el proyecto en la confianza e ir avanzando de manera iterativa.</a:t>
            </a:r>
          </a:p>
        </p:txBody>
      </p:sp>
    </p:spTree>
    <p:extLst>
      <p:ext uri="{BB962C8B-B14F-4D97-AF65-F5344CB8AC3E}">
        <p14:creationId xmlns:p14="http://schemas.microsoft.com/office/powerpoint/2010/main" val="13387257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in fotograf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con fotografia o gráfic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Words>821</Words>
  <Application>Microsoft Office PowerPoint</Application>
  <PresentationFormat>Panorámica</PresentationFormat>
  <Paragraphs>103</Paragraphs>
  <Slides>25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Cambria Math</vt:lpstr>
      <vt:lpstr>Tema sin fotografia</vt:lpstr>
      <vt:lpstr>Tema con fotografia o gráficos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Erika Miosoti Faura Arellano</dc:creator>
  <cp:lastModifiedBy>Andres Bedoya Tobon</cp:lastModifiedBy>
  <cp:revision>204</cp:revision>
  <dcterms:created xsi:type="dcterms:W3CDTF">2021-04-23T20:46:27Z</dcterms:created>
  <dcterms:modified xsi:type="dcterms:W3CDTF">2021-07-29T22:14:06Z</dcterms:modified>
</cp:coreProperties>
</file>